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75" r:id="rId2"/>
    <p:sldId id="276" r:id="rId3"/>
    <p:sldId id="277" r:id="rId4"/>
    <p:sldId id="278" r:id="rId5"/>
    <p:sldId id="279" r:id="rId6"/>
    <p:sldId id="280" r:id="rId7"/>
    <p:sldId id="28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75971" autoAdjust="0"/>
  </p:normalViewPr>
  <p:slideViewPr>
    <p:cSldViewPr snapToGrid="0">
      <p:cViewPr>
        <p:scale>
          <a:sx n="61" d="100"/>
          <a:sy n="61" d="100"/>
        </p:scale>
        <p:origin x="-105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pPr/>
              <a:t>3/8/2019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pPr/>
              <a:t>‹#›</a:t>
            </a:fld>
            <a:endParaRPr lang="en-US"/>
          </a:p>
        </p:txBody>
      </p:sp>
    </p:spTree>
    <p:extLst>
      <p:ext uri="{BB962C8B-B14F-4D97-AF65-F5344CB8AC3E}">
        <p14:creationId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amend the Public Health Service Act to increase the number of permanent faculty in palliative care at accredited allopathic and osteopathic medical schools, nursing schools, social work schools, and other programs, including physician assistant education programs, to promote education and research in palliative care and hospice, and to support the development of faculty careers in academic palliative medicine.</a:t>
            </a:r>
          </a:p>
          <a:p>
            <a:r>
              <a:rPr lang="en-US" dirty="0" smtClean="0"/>
              <a:t>This bill is in the first stage of the legislative process. It was introduced into Congress on January 17, 2019. It will typically be considered by committee next before it is possibly sent on to the House or Senate as a whole.</a:t>
            </a:r>
          </a:p>
          <a:p>
            <a:r>
              <a:rPr lang="en-US" dirty="0" smtClean="0"/>
              <a:t>The bill is sponsored</a:t>
            </a:r>
            <a:r>
              <a:rPr lang="en-US" baseline="0" dirty="0" smtClean="0"/>
              <a:t> by Eliot Engel a r</a:t>
            </a:r>
            <a:r>
              <a:rPr lang="en-US" dirty="0" smtClean="0"/>
              <a:t>epresentative for New York's 16th congressional district. Democrat.</a:t>
            </a:r>
          </a:p>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Hospice is a person-centered model that works to meet the unique needs of patients and families facing serious illness at the end of life. Education and training programs can stem provider shortage issues by encouraging more individuals to pursue a profession in the hospice and palliative care fields. There is a shortage of adequately trained hospice or palliative care providers, and the current rates of educating and training medical professionals in palliative care will not be sufficient to ensure aging Americans access to quality palliative care. Estimates show that there will be no more than 1 percent growth in the palliative care and hospice physician workforce in the next 20 years, while the number of people eligible for palliative care will increase by over 20 percent. Without a boost for palliative care education and training, there will be only one palliative physician for every 26,000 seriously ill patients by 2030.</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Trainin</a:t>
            </a:r>
            <a:r>
              <a:rPr lang="en-US" baseline="0" dirty="0" smtClean="0"/>
              <a:t>g on Palliative care will improve my nursing practice by:</a:t>
            </a:r>
          </a:p>
          <a:p>
            <a:pPr>
              <a:buFont typeface="Wingdings" pitchFamily="2" charset="2"/>
              <a:buChar char="Ø"/>
            </a:pPr>
            <a:r>
              <a:rPr lang="en-US" dirty="0" smtClean="0"/>
              <a:t>Providing patient-centered and family-centered support throughout the continuum of care for serious and life-threatening illness.</a:t>
            </a:r>
          </a:p>
          <a:p>
            <a:pPr>
              <a:buFont typeface="Wingdings" pitchFamily="2" charset="2"/>
              <a:buChar char="Ø"/>
            </a:pPr>
            <a:r>
              <a:rPr lang="en-US" dirty="0" smtClean="0"/>
              <a:t>Anticipating, preventing, and treating physical, emotional, social, and spiritual suffering.</a:t>
            </a:r>
          </a:p>
          <a:p>
            <a:pPr>
              <a:buFont typeface="Wingdings" pitchFamily="2" charset="2"/>
              <a:buChar char="Ø"/>
            </a:pPr>
            <a:r>
              <a:rPr lang="en-US" dirty="0" smtClean="0"/>
              <a:t>Facilitate and support the goals and values of patients and families.</a:t>
            </a:r>
          </a:p>
          <a:p>
            <a:pPr>
              <a:buFont typeface="Wingdings" pitchFamily="2" charset="2"/>
              <a:buChar char="Ø"/>
            </a:pPr>
            <a:r>
              <a:rPr lang="en-US" dirty="0" smtClean="0"/>
              <a:t>Help</a:t>
            </a:r>
            <a:r>
              <a:rPr lang="en-US" baseline="0" dirty="0" smtClean="0"/>
              <a:t> </a:t>
            </a:r>
            <a:r>
              <a:rPr lang="en-US" dirty="0" smtClean="0"/>
              <a:t>optimize quality of life.</a:t>
            </a:r>
            <a:endParaRPr lang="en-US" b="1"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National Awareness Campaign will inform the public and healthcare professionals about this important field of practice and ensure it is equipped to serve the increasing need of patients. </a:t>
            </a:r>
          </a:p>
          <a:p>
            <a:r>
              <a:rPr lang="en-US" sz="1200" kern="1200" dirty="0" smtClean="0">
                <a:solidFill>
                  <a:schemeClr val="tx1"/>
                </a:solidFill>
                <a:latin typeface="+mn-lt"/>
                <a:ea typeface="+mn-ea"/>
                <a:cs typeface="+mn-cs"/>
              </a:rPr>
              <a:t>Having</a:t>
            </a:r>
            <a:r>
              <a:rPr lang="en-US" sz="1200" kern="1200" baseline="0" dirty="0" smtClean="0">
                <a:solidFill>
                  <a:schemeClr val="tx1"/>
                </a:solidFill>
                <a:latin typeface="+mn-lt"/>
                <a:ea typeface="+mn-ea"/>
                <a:cs typeface="+mn-cs"/>
              </a:rPr>
              <a:t> </a:t>
            </a:r>
            <a:r>
              <a:rPr lang="en-US" dirty="0" smtClean="0"/>
              <a:t>palliative care specialist team compared with usual care significantly reduces the risk of being in hospital and going to an emergency department in the last two weeks of life by a third and a quarter respectively, and reduces the risk of dying in hospital by half. </a:t>
            </a:r>
          </a:p>
          <a:p>
            <a:r>
              <a:rPr lang="en-US" dirty="0" smtClean="0"/>
              <a:t>It also significantly reduces the use of acute care services in late life and allows patients to die outside of hospital.</a:t>
            </a:r>
            <a:endParaRPr lang="en-US" dirty="0"/>
          </a:p>
        </p:txBody>
      </p:sp>
      <p:sp>
        <p:nvSpPr>
          <p:cNvPr id="4" name="Slide Number Placeholder 3"/>
          <p:cNvSpPr>
            <a:spLocks noGrp="1"/>
          </p:cNvSpPr>
          <p:nvPr>
            <p:ph type="sldNum" sz="quarter" idx="10"/>
          </p:nvPr>
        </p:nvSpPr>
        <p:spPr/>
        <p:txBody>
          <a:bodyPr/>
          <a:lstStyle/>
          <a:p>
            <a:fld id="{3D2F7D42-A54B-40CD-A542-A82155FC4F67}"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3/8/2019</a:t>
            </a:fld>
            <a:endParaRPr lang="en-US"/>
          </a:p>
        </p:txBody>
      </p:sp>
      <p:sp>
        <p:nvSpPr>
          <p:cNvPr id="5" name="Footer Placeholder 4"/>
          <p:cNvSpPr>
            <a:spLocks noGrp="1"/>
          </p:cNvSpPr>
          <p:nvPr>
            <p:ph type="ftr" sz="quarter" idx="11"/>
          </p:nvPr>
        </p:nvSpPr>
        <p:spPr>
          <a:xfrm>
            <a:off x="1127124" y="329307"/>
            <a:ext cx="5943668" cy="309201"/>
          </a:xfrm>
        </p:spPr>
        <p:txBody>
          <a:bodyPr/>
          <a:lstStyle/>
          <a:p>
            <a:endParaRPr lang="en-US"/>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pPr/>
              <a:t>3/8/2019</a:t>
            </a:fld>
            <a:endParaRPr lang="en-US"/>
          </a:p>
        </p:txBody>
      </p:sp>
      <p:sp>
        <p:nvSpPr>
          <p:cNvPr id="5" name="Footer Placeholder 4"/>
          <p:cNvSpPr>
            <a:spLocks noGrp="1"/>
          </p:cNvSpPr>
          <p:nvPr>
            <p:ph type="ftr" sz="quarter" idx="11"/>
          </p:nvPr>
        </p:nvSpPr>
        <p:spPr/>
        <p:txBody>
          <a:bodyPr/>
          <a:lstStyle>
            <a:lvl1pPr>
              <a:defRPr sz="1200"/>
            </a:lvl1p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pPr/>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pPr/>
              <a:t>3/8/2019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22026-4254-48DB-908C-7A943F6CE8FC}" type="slidenum">
              <a:rPr lang="en-US" smtClean="0"/>
              <a:pPr/>
              <a:t>‹#›</a:t>
            </a:fld>
            <a:endParaRPr lang="en-US"/>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pPr/>
              <a:t>3/8/2019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22026-4254-48DB-908C-7A943F6CE8FC}" type="slidenum">
              <a:rPr lang="en-US" smtClean="0"/>
              <a:pPr/>
              <a:t>‹#›</a:t>
            </a:fld>
            <a:endParaRPr lang="en-US"/>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pPr/>
              <a:t>3/8/2019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22026-4254-48DB-908C-7A943F6CE8FC}" type="slidenum">
              <a:rPr lang="en-US" smtClean="0"/>
              <a:pPr/>
              <a:t>‹#›</a:t>
            </a:fld>
            <a:endParaRPr lang="en-US"/>
          </a:p>
        </p:txBody>
      </p:sp>
    </p:spTree>
    <p:extLst>
      <p:ext uri="{BB962C8B-B14F-4D97-AF65-F5344CB8AC3E}">
        <p14:creationId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pPr/>
              <a:t>3/8/2019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22026-4254-48DB-908C-7A943F6CE8FC}" type="slidenum">
              <a:rPr lang="en-US" smtClean="0"/>
              <a:pPr/>
              <a:t>‹#›</a:t>
            </a:fld>
            <a:endParaRPr lang="en-US"/>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pPr/>
              <a:t>3/8/2019</a:t>
            </a:fld>
            <a:endParaRPr lang="en-US"/>
          </a:p>
        </p:txBody>
      </p:sp>
      <p:sp>
        <p:nvSpPr>
          <p:cNvPr id="6" name="Footer Placeholder 5"/>
          <p:cNvSpPr>
            <a:spLocks noGrp="1"/>
          </p:cNvSpPr>
          <p:nvPr>
            <p:ph type="ftr" sz="quarter" idx="11"/>
          </p:nvPr>
        </p:nvSpPr>
        <p:spPr>
          <a:xfrm>
            <a:off x="1125300" y="318640"/>
            <a:ext cx="4877818" cy="320931"/>
          </a:xfrm>
        </p:spPr>
        <p:txBody>
          <a:bodyPr/>
          <a:lstStyle/>
          <a:p>
            <a:endParaRPr lang="en-US"/>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pPr/>
              <a:t>‹#›</a:t>
            </a:fld>
            <a:endParaRPr lang="en-US"/>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pPr/>
              <a:t>3/8/2019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22026-4254-48DB-908C-7A943F6CE8FC}" type="slidenum">
              <a:rPr lang="en-US" smtClean="0"/>
              <a:pPr/>
              <a:t>‹#›</a:t>
            </a:fld>
            <a:endParaRPr lang="en-US"/>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pPr/>
              <a:t>3/8/2019</a:t>
            </a:fld>
            <a:endParaRPr lang="en-US"/>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pPr/>
              <a:t>‹#›</a:t>
            </a:fld>
            <a:endParaRPr lang="en-US"/>
          </a:p>
        </p:txBody>
      </p:sp>
    </p:spTree>
    <p:extLst>
      <p:ext uri="{BB962C8B-B14F-4D97-AF65-F5344CB8AC3E}">
        <p14:creationId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govtrack.us/congress/bills/116/hr64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270" y="953323"/>
            <a:ext cx="9603275" cy="3937331"/>
          </a:xfrm>
        </p:spPr>
        <p:txBody>
          <a:bodyPr>
            <a:normAutofit/>
          </a:bodyPr>
          <a:lstStyle/>
          <a:p>
            <a:pPr algn="ctr">
              <a:lnSpc>
                <a:spcPct val="200000"/>
              </a:lnSpc>
            </a:pPr>
            <a:r>
              <a:rPr lang="en-US" sz="2400" dirty="0" smtClean="0">
                <a:solidFill>
                  <a:srgbClr val="0070C0"/>
                </a:solidFill>
                <a:latin typeface="Constantia" pitchFamily="18" charset="0"/>
              </a:rPr>
              <a:t>H.R. 647: Palliative Care And Hospice Education And Training Act</a:t>
            </a:r>
            <a:br>
              <a:rPr lang="en-US" sz="2400" dirty="0" smtClean="0">
                <a:solidFill>
                  <a:srgbClr val="0070C0"/>
                </a:solidFill>
                <a:latin typeface="Constantia" pitchFamily="18" charset="0"/>
              </a:rPr>
            </a:br>
            <a:r>
              <a:rPr lang="en-US" sz="2400" dirty="0" smtClean="0">
                <a:solidFill>
                  <a:srgbClr val="0070C0"/>
                </a:solidFill>
                <a:latin typeface="Constantia" pitchFamily="18" charset="0"/>
              </a:rPr>
              <a:t>Student’s Name</a:t>
            </a:r>
            <a:br>
              <a:rPr lang="en-US" sz="2400" dirty="0" smtClean="0">
                <a:solidFill>
                  <a:srgbClr val="0070C0"/>
                </a:solidFill>
                <a:latin typeface="Constantia" pitchFamily="18" charset="0"/>
              </a:rPr>
            </a:br>
            <a:r>
              <a:rPr lang="en-US" sz="2400" dirty="0" smtClean="0">
                <a:solidFill>
                  <a:srgbClr val="0070C0"/>
                </a:solidFill>
                <a:latin typeface="Constantia" pitchFamily="18" charset="0"/>
              </a:rPr>
              <a:t>HealthCare Policy Assignment</a:t>
            </a:r>
            <a:br>
              <a:rPr lang="en-US" sz="2400" dirty="0" smtClean="0">
                <a:solidFill>
                  <a:srgbClr val="0070C0"/>
                </a:solidFill>
                <a:latin typeface="Constantia" pitchFamily="18" charset="0"/>
              </a:rPr>
            </a:br>
            <a:r>
              <a:rPr lang="en-US" sz="2400" dirty="0" smtClean="0">
                <a:solidFill>
                  <a:srgbClr val="0070C0"/>
                </a:solidFill>
                <a:latin typeface="Constantia" pitchFamily="18" charset="0"/>
              </a:rPr>
              <a:t>NR451</a:t>
            </a:r>
            <a:endParaRPr lang="en-US" sz="2400" dirty="0">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2581" y="0"/>
            <a:ext cx="5569527" cy="471055"/>
          </a:xfrm>
        </p:spPr>
        <p:txBody>
          <a:bodyPr>
            <a:normAutofit fontScale="90000"/>
          </a:bodyPr>
          <a:lstStyle/>
          <a:p>
            <a:pPr algn="ctr"/>
            <a:r>
              <a:rPr lang="en-US" dirty="0" smtClean="0">
                <a:solidFill>
                  <a:srgbClr val="0070C0"/>
                </a:solidFill>
              </a:rPr>
              <a:t>Bill summary</a:t>
            </a:r>
            <a:endParaRPr lang="en-US" dirty="0">
              <a:solidFill>
                <a:srgbClr val="0070C0"/>
              </a:solidFill>
            </a:endParaRPr>
          </a:p>
        </p:txBody>
      </p:sp>
      <p:sp>
        <p:nvSpPr>
          <p:cNvPr id="3" name="Content Placeholder 2"/>
          <p:cNvSpPr>
            <a:spLocks noGrp="1"/>
          </p:cNvSpPr>
          <p:nvPr>
            <p:ph idx="1"/>
          </p:nvPr>
        </p:nvSpPr>
        <p:spPr>
          <a:xfrm>
            <a:off x="1047142" y="734291"/>
            <a:ext cx="11144858" cy="6123709"/>
          </a:xfrm>
        </p:spPr>
        <p:txBody>
          <a:bodyPr>
            <a:normAutofit/>
          </a:bodyPr>
          <a:lstStyle/>
          <a:p>
            <a:pPr>
              <a:lnSpc>
                <a:spcPct val="200000"/>
              </a:lnSpc>
              <a:buFont typeface="Wingdings" pitchFamily="2" charset="2"/>
              <a:buChar char="Ø"/>
            </a:pPr>
            <a:r>
              <a:rPr lang="en-US" dirty="0" smtClean="0"/>
              <a:t>Bill sponsored by Eliot Engel</a:t>
            </a:r>
          </a:p>
          <a:p>
            <a:pPr>
              <a:lnSpc>
                <a:spcPct val="200000"/>
              </a:lnSpc>
              <a:buFont typeface="Wingdings" pitchFamily="2" charset="2"/>
              <a:buChar char="Ø"/>
            </a:pPr>
            <a:r>
              <a:rPr lang="en-US" dirty="0" smtClean="0"/>
              <a:t>Introduced in Jan 27, 2019</a:t>
            </a:r>
          </a:p>
          <a:p>
            <a:pPr>
              <a:lnSpc>
                <a:spcPct val="200000"/>
              </a:lnSpc>
              <a:buFont typeface="Wingdings" pitchFamily="2" charset="2"/>
              <a:buChar char="Ø"/>
            </a:pPr>
            <a:r>
              <a:rPr lang="en-US" dirty="0" smtClean="0"/>
              <a:t>More palliative care faculties at accredited medical schools</a:t>
            </a:r>
          </a:p>
          <a:p>
            <a:pPr>
              <a:lnSpc>
                <a:spcPct val="200000"/>
              </a:lnSpc>
              <a:buFont typeface="Wingdings" pitchFamily="2" charset="2"/>
              <a:buChar char="Ø"/>
            </a:pPr>
            <a:r>
              <a:rPr lang="en-US" dirty="0" smtClean="0"/>
              <a:t>Promote education and research in palliative care and hospice</a:t>
            </a:r>
          </a:p>
          <a:p>
            <a:pPr>
              <a:lnSpc>
                <a:spcPct val="200000"/>
              </a:lnSpc>
              <a:buFont typeface="Wingdings" pitchFamily="2" charset="2"/>
              <a:buChar char="Ø"/>
            </a:pPr>
            <a:r>
              <a:rPr lang="en-US" dirty="0" smtClean="0"/>
              <a:t>Support the development of faculty careers in academic palliative medicine.</a:t>
            </a:r>
          </a:p>
          <a:p>
            <a:pPr>
              <a:lnSpc>
                <a:spcPct val="200000"/>
              </a:lnSpc>
              <a:buFont typeface="Wingdings" pitchFamily="2" charset="2"/>
              <a:buChar char="Ø"/>
            </a:pPr>
            <a:r>
              <a:rPr lang="en-US" dirty="0" smtClean="0"/>
              <a:t>49% chance of being enacted according to Skopos Lab</a:t>
            </a:r>
          </a:p>
        </p:txBody>
      </p:sp>
      <p:pic>
        <p:nvPicPr>
          <p:cNvPr id="5" name="Picture 2" descr="C:\Users\dan\Documents\400122-200px.jpeg"/>
          <p:cNvPicPr>
            <a:picLocks noChangeAspect="1" noChangeArrowheads="1"/>
          </p:cNvPicPr>
          <p:nvPr/>
        </p:nvPicPr>
        <p:blipFill>
          <a:blip r:embed="rId3"/>
          <a:srcRect/>
          <a:stretch>
            <a:fillRect/>
          </a:stretch>
        </p:blipFill>
        <p:spPr bwMode="auto">
          <a:xfrm>
            <a:off x="10044545" y="4283824"/>
            <a:ext cx="2147455" cy="2394066"/>
          </a:xfrm>
          <a:prstGeom prst="rect">
            <a:avLst/>
          </a:prstGeom>
          <a:noFill/>
        </p:spPr>
      </p:pic>
      <p:sp>
        <p:nvSpPr>
          <p:cNvPr id="6" name="Rectangle 5"/>
          <p:cNvSpPr/>
          <p:nvPr/>
        </p:nvSpPr>
        <p:spPr>
          <a:xfrm>
            <a:off x="10497120" y="6567054"/>
            <a:ext cx="1311578" cy="369332"/>
          </a:xfrm>
          <a:prstGeom prst="rect">
            <a:avLst/>
          </a:prstGeom>
        </p:spPr>
        <p:txBody>
          <a:bodyPr wrap="square">
            <a:spAutoFit/>
          </a:bodyPr>
          <a:lstStyle/>
          <a:p>
            <a:r>
              <a:rPr lang="en-US" dirty="0" smtClean="0">
                <a:solidFill>
                  <a:schemeClr val="bg1"/>
                </a:solidFill>
              </a:rPr>
              <a:t>Eliot Engel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527" y="665018"/>
            <a:ext cx="7813965" cy="1080655"/>
          </a:xfrm>
        </p:spPr>
        <p:txBody>
          <a:bodyPr>
            <a:normAutofit fontScale="90000"/>
          </a:bodyPr>
          <a:lstStyle/>
          <a:p>
            <a:pPr algn="ctr">
              <a:lnSpc>
                <a:spcPct val="100000"/>
              </a:lnSpc>
            </a:pPr>
            <a:r>
              <a:rPr lang="en-US" sz="3600" dirty="0" smtClean="0">
                <a:solidFill>
                  <a:schemeClr val="accent1">
                    <a:lumMod val="60000"/>
                    <a:lumOff val="40000"/>
                  </a:schemeClr>
                </a:solidFill>
                <a:latin typeface="Constantia" pitchFamily="18" charset="0"/>
              </a:rPr>
              <a:t>Bill Impact on Professional Nursing Practice Standards</a:t>
            </a:r>
            <a:r>
              <a:rPr lang="en-US" dirty="0" smtClean="0">
                <a:latin typeface="Constantia" pitchFamily="18" charset="0"/>
              </a:rPr>
              <a:t> </a:t>
            </a:r>
            <a:endParaRPr lang="en-US" dirty="0">
              <a:latin typeface="Constantia" pitchFamily="18" charset="0"/>
            </a:endParaRPr>
          </a:p>
        </p:txBody>
      </p:sp>
      <p:sp>
        <p:nvSpPr>
          <p:cNvPr id="3" name="Content Placeholder 2"/>
          <p:cNvSpPr>
            <a:spLocks noGrp="1"/>
          </p:cNvSpPr>
          <p:nvPr>
            <p:ph idx="1"/>
          </p:nvPr>
        </p:nvSpPr>
        <p:spPr>
          <a:xfrm>
            <a:off x="263236" y="1551709"/>
            <a:ext cx="11693237" cy="5084618"/>
          </a:xfrm>
        </p:spPr>
        <p:txBody>
          <a:bodyPr>
            <a:normAutofit lnSpcReduction="10000"/>
          </a:bodyPr>
          <a:lstStyle/>
          <a:p>
            <a:pPr>
              <a:lnSpc>
                <a:spcPct val="220000"/>
              </a:lnSpc>
            </a:pPr>
            <a:r>
              <a:rPr lang="en-US" dirty="0" smtClean="0"/>
              <a:t>Nurses in palliative care and hospice deal with unique needs of patients.</a:t>
            </a:r>
          </a:p>
          <a:p>
            <a:pPr>
              <a:lnSpc>
                <a:spcPct val="220000"/>
              </a:lnSpc>
            </a:pPr>
            <a:r>
              <a:rPr lang="en-US" dirty="0" smtClean="0"/>
              <a:t>The patients and families are often facing serious illness at the end of life.</a:t>
            </a:r>
          </a:p>
          <a:p>
            <a:pPr>
              <a:lnSpc>
                <a:spcPct val="220000"/>
              </a:lnSpc>
            </a:pPr>
            <a:r>
              <a:rPr lang="en-US" dirty="0" smtClean="0"/>
              <a:t>shortage of adequately trained hospice or palliative care providers.</a:t>
            </a:r>
          </a:p>
          <a:p>
            <a:pPr>
              <a:lnSpc>
                <a:spcPct val="220000"/>
              </a:lnSpc>
            </a:pPr>
            <a:r>
              <a:rPr lang="en-US" dirty="0" smtClean="0"/>
              <a:t>In the next 20 years, the number of people eligible for palliative care will increase by over 20 percent.</a:t>
            </a:r>
          </a:p>
          <a:p>
            <a:pPr>
              <a:lnSpc>
                <a:spcPct val="220000"/>
              </a:lnSpc>
            </a:pPr>
            <a:r>
              <a:rPr lang="en-US" dirty="0" smtClean="0"/>
              <a:t>Bill will reduce the nursing workload by establishing Education Centers for Palliative Care and Hospice.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270" y="953325"/>
            <a:ext cx="9603275" cy="681512"/>
          </a:xfrm>
        </p:spPr>
        <p:txBody>
          <a:bodyPr/>
          <a:lstStyle/>
          <a:p>
            <a:pPr algn="ctr"/>
            <a:r>
              <a:rPr lang="en-US" dirty="0" smtClean="0">
                <a:solidFill>
                  <a:schemeClr val="accent1">
                    <a:lumMod val="60000"/>
                    <a:lumOff val="40000"/>
                  </a:schemeClr>
                </a:solidFill>
                <a:latin typeface="Constantia" pitchFamily="18" charset="0"/>
              </a:rPr>
              <a:t>Bill impact on my own nursing practice</a:t>
            </a:r>
            <a:endParaRPr lang="en-US" dirty="0">
              <a:solidFill>
                <a:schemeClr val="accent1">
                  <a:lumMod val="60000"/>
                  <a:lumOff val="40000"/>
                </a:schemeClr>
              </a:solidFill>
              <a:latin typeface="Constantia" pitchFamily="18" charset="0"/>
            </a:endParaRPr>
          </a:p>
        </p:txBody>
      </p:sp>
      <p:sp>
        <p:nvSpPr>
          <p:cNvPr id="3" name="Content Placeholder 2"/>
          <p:cNvSpPr>
            <a:spLocks noGrp="1"/>
          </p:cNvSpPr>
          <p:nvPr>
            <p:ph idx="1"/>
          </p:nvPr>
        </p:nvSpPr>
        <p:spPr>
          <a:xfrm>
            <a:off x="290946" y="1579418"/>
            <a:ext cx="11457710" cy="4322617"/>
          </a:xfrm>
        </p:spPr>
        <p:txBody>
          <a:bodyPr/>
          <a:lstStyle/>
          <a:p>
            <a:pPr>
              <a:lnSpc>
                <a:spcPct val="200000"/>
              </a:lnSpc>
            </a:pPr>
            <a:r>
              <a:rPr lang="en-US" dirty="0" smtClean="0"/>
              <a:t>With the bill being passed, funds will be available to advance my education in palliative care.</a:t>
            </a:r>
          </a:p>
          <a:p>
            <a:pPr>
              <a:lnSpc>
                <a:spcPct val="200000"/>
              </a:lnSpc>
            </a:pPr>
            <a:r>
              <a:rPr lang="en-US" dirty="0" smtClean="0"/>
              <a:t>Clinical training in interprofessional team-based palliative care</a:t>
            </a:r>
          </a:p>
          <a:p>
            <a:pPr>
              <a:lnSpc>
                <a:spcPct val="200000"/>
              </a:lnSpc>
            </a:pPr>
            <a:r>
              <a:rPr lang="en-US" dirty="0" smtClean="0"/>
              <a:t>The training will improve my nursing practice</a:t>
            </a:r>
          </a:p>
          <a:p>
            <a:pPr>
              <a:lnSpc>
                <a:spcPct val="200000"/>
              </a:lnSpc>
            </a:pPr>
            <a:endParaRPr lang="en-US" dirty="0"/>
          </a:p>
        </p:txBody>
      </p:sp>
      <p:pic>
        <p:nvPicPr>
          <p:cNvPr id="4098" name="Picture 2" descr="C:\Users\dan\Documents\PCHETA-Blog-Image.png"/>
          <p:cNvPicPr>
            <a:picLocks noChangeAspect="1" noChangeArrowheads="1"/>
          </p:cNvPicPr>
          <p:nvPr/>
        </p:nvPicPr>
        <p:blipFill>
          <a:blip r:embed="rId3"/>
          <a:srcRect/>
          <a:stretch>
            <a:fillRect/>
          </a:stretch>
        </p:blipFill>
        <p:spPr bwMode="auto">
          <a:xfrm>
            <a:off x="0" y="4184074"/>
            <a:ext cx="12192000" cy="267392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7165" y="953325"/>
            <a:ext cx="6774872" cy="723076"/>
          </a:xfrm>
        </p:spPr>
        <p:txBody>
          <a:bodyPr/>
          <a:lstStyle/>
          <a:p>
            <a:pPr algn="ctr"/>
            <a:r>
              <a:rPr lang="en-US" dirty="0" smtClean="0">
                <a:solidFill>
                  <a:schemeClr val="accent1">
                    <a:lumMod val="60000"/>
                    <a:lumOff val="40000"/>
                  </a:schemeClr>
                </a:solidFill>
                <a:latin typeface="Constantia" pitchFamily="18" charset="0"/>
              </a:rPr>
              <a:t>Communication about the Bill</a:t>
            </a:r>
            <a:endParaRPr lang="en-US" dirty="0"/>
          </a:p>
        </p:txBody>
      </p:sp>
      <p:sp>
        <p:nvSpPr>
          <p:cNvPr id="3" name="Content Placeholder 2"/>
          <p:cNvSpPr>
            <a:spLocks noGrp="1"/>
          </p:cNvSpPr>
          <p:nvPr>
            <p:ph idx="1"/>
          </p:nvPr>
        </p:nvSpPr>
        <p:spPr>
          <a:xfrm>
            <a:off x="360218" y="1620982"/>
            <a:ext cx="11402291" cy="4391891"/>
          </a:xfrm>
        </p:spPr>
        <p:txBody>
          <a:bodyPr/>
          <a:lstStyle/>
          <a:p>
            <a:pPr>
              <a:lnSpc>
                <a:spcPct val="200000"/>
              </a:lnSpc>
              <a:buFont typeface="Wingdings" pitchFamily="2" charset="2"/>
              <a:buChar char="Ø"/>
            </a:pPr>
            <a:r>
              <a:rPr lang="en-US" dirty="0" smtClean="0"/>
              <a:t>Having any concern about the bill, I will write to Eliot Engel to alert him of my worries</a:t>
            </a:r>
          </a:p>
          <a:p>
            <a:pPr>
              <a:lnSpc>
                <a:spcPct val="200000"/>
              </a:lnSpc>
              <a:buFont typeface="Wingdings" pitchFamily="2" charset="2"/>
              <a:buChar char="Ø"/>
            </a:pPr>
            <a:r>
              <a:rPr lang="en-US" dirty="0" smtClean="0"/>
              <a:t>I may also look for his contacts and look for his close associates to deliver my concerns</a:t>
            </a:r>
          </a:p>
          <a:p>
            <a:pPr>
              <a:lnSpc>
                <a:spcPct val="200000"/>
              </a:lnSpc>
              <a:buFont typeface="Wingdings" pitchFamily="2" charset="2"/>
              <a:buChar char="Ø"/>
            </a:pPr>
            <a:r>
              <a:rPr lang="en-US" dirty="0" smtClean="0"/>
              <a:t>In supporting the bill, I would contact the congress representatives to support the bill</a:t>
            </a:r>
          </a:p>
          <a:p>
            <a:pPr>
              <a:lnSpc>
                <a:spcPct val="200000"/>
              </a:lnSpc>
              <a:buFont typeface="Wingdings" pitchFamily="2" charset="2"/>
              <a:buChar char="Ø"/>
            </a:pPr>
            <a:endParaRPr lang="en-US" dirty="0"/>
          </a:p>
        </p:txBody>
      </p:sp>
      <p:pic>
        <p:nvPicPr>
          <p:cNvPr id="1026" name="Picture 2" descr="C:\Users\dan\Documents\6EDEE535-D8A8-B040-3D25D827C1105B02.png"/>
          <p:cNvPicPr>
            <a:picLocks noChangeAspect="1" noChangeArrowheads="1"/>
          </p:cNvPicPr>
          <p:nvPr/>
        </p:nvPicPr>
        <p:blipFill>
          <a:blip r:embed="rId3"/>
          <a:srcRect/>
          <a:stretch>
            <a:fillRect/>
          </a:stretch>
        </p:blipFill>
        <p:spPr bwMode="auto">
          <a:xfrm>
            <a:off x="1080655" y="3685309"/>
            <a:ext cx="11111345" cy="3172691"/>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270" y="953325"/>
            <a:ext cx="9603275" cy="612240"/>
          </a:xfrm>
        </p:spPr>
        <p:txBody>
          <a:bodyPr/>
          <a:lstStyle/>
          <a:p>
            <a:pPr algn="ctr"/>
            <a:r>
              <a:rPr lang="en-US" dirty="0" smtClean="0">
                <a:solidFill>
                  <a:schemeClr val="accent1">
                    <a:lumMod val="60000"/>
                    <a:lumOff val="40000"/>
                  </a:schemeClr>
                </a:solidFill>
                <a:latin typeface="Constantia" pitchFamily="18" charset="0"/>
              </a:rPr>
              <a:t>Bill Impact on the Community</a:t>
            </a:r>
            <a:endParaRPr lang="en-US" dirty="0">
              <a:solidFill>
                <a:schemeClr val="accent1">
                  <a:lumMod val="60000"/>
                  <a:lumOff val="40000"/>
                </a:schemeClr>
              </a:solidFill>
              <a:latin typeface="Constantia" pitchFamily="18" charset="0"/>
            </a:endParaRPr>
          </a:p>
        </p:txBody>
      </p:sp>
      <p:sp>
        <p:nvSpPr>
          <p:cNvPr id="3" name="Content Placeholder 2"/>
          <p:cNvSpPr>
            <a:spLocks noGrp="1"/>
          </p:cNvSpPr>
          <p:nvPr>
            <p:ph idx="1"/>
          </p:nvPr>
        </p:nvSpPr>
        <p:spPr>
          <a:xfrm>
            <a:off x="304800" y="1579418"/>
            <a:ext cx="11887200" cy="5278582"/>
          </a:xfrm>
        </p:spPr>
        <p:txBody>
          <a:bodyPr/>
          <a:lstStyle/>
          <a:p>
            <a:r>
              <a:rPr lang="en-US" dirty="0" smtClean="0"/>
              <a:t>The bill seeks to establish a National Awareness Campaign</a:t>
            </a:r>
          </a:p>
          <a:p>
            <a:r>
              <a:rPr lang="en-US" dirty="0" smtClean="0"/>
              <a:t>Palliative care specialists reduce the risk the risk of dying in hospital by half</a:t>
            </a:r>
          </a:p>
          <a:p>
            <a:r>
              <a:rPr lang="en-US" dirty="0" smtClean="0"/>
              <a:t>Presence of palliative care specialist reduce the risk of the need for emergency care in the last two weeks of life by a quarter.</a:t>
            </a:r>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2050" name="Picture 2" descr="C:\Users\dan\Documents\DzYQ258XcAEa9xS.jpg"/>
          <p:cNvPicPr>
            <a:picLocks noChangeAspect="1" noChangeArrowheads="1"/>
          </p:cNvPicPr>
          <p:nvPr/>
        </p:nvPicPr>
        <p:blipFill>
          <a:blip r:embed="rId3"/>
          <a:srcRect/>
          <a:stretch>
            <a:fillRect/>
          </a:stretch>
        </p:blipFill>
        <p:spPr bwMode="auto">
          <a:xfrm>
            <a:off x="4932218" y="2951018"/>
            <a:ext cx="7259783" cy="372687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1">
                    <a:lumMod val="60000"/>
                    <a:lumOff val="40000"/>
                  </a:schemeClr>
                </a:solidFill>
                <a:latin typeface="Constantia" pitchFamily="18" charset="0"/>
              </a:rPr>
              <a:t>References</a:t>
            </a:r>
            <a:endParaRPr lang="en-US" dirty="0">
              <a:solidFill>
                <a:schemeClr val="accent1">
                  <a:lumMod val="60000"/>
                  <a:lumOff val="40000"/>
                </a:schemeClr>
              </a:solidFill>
              <a:latin typeface="Constantia" pitchFamily="18" charset="0"/>
            </a:endParaRPr>
          </a:p>
        </p:txBody>
      </p:sp>
      <p:sp>
        <p:nvSpPr>
          <p:cNvPr id="3" name="Content Placeholder 2"/>
          <p:cNvSpPr>
            <a:spLocks noGrp="1"/>
          </p:cNvSpPr>
          <p:nvPr>
            <p:ph idx="1"/>
          </p:nvPr>
        </p:nvSpPr>
        <p:spPr>
          <a:xfrm>
            <a:off x="318655" y="1593272"/>
            <a:ext cx="11513127" cy="4308763"/>
          </a:xfrm>
        </p:spPr>
        <p:txBody>
          <a:bodyPr/>
          <a:lstStyle/>
          <a:p>
            <a:pPr indent="0">
              <a:lnSpc>
                <a:spcPct val="200000"/>
              </a:lnSpc>
            </a:pPr>
            <a:r>
              <a:rPr lang="en-US" dirty="0" smtClean="0"/>
              <a:t>American Nurses Association. (2015). </a:t>
            </a:r>
            <a:r>
              <a:rPr lang="en-US" i="1" dirty="0" smtClean="0"/>
              <a:t>Nursing: Scope and standards of practice </a:t>
            </a:r>
            <a:r>
              <a:rPr lang="en-US" dirty="0" smtClean="0"/>
              <a:t>(3rd ed.). Silver </a:t>
            </a:r>
          </a:p>
          <a:p>
            <a:pPr indent="0">
              <a:lnSpc>
                <a:spcPct val="200000"/>
              </a:lnSpc>
            </a:pPr>
            <a:r>
              <a:rPr lang="en-US" dirty="0" smtClean="0"/>
              <a:t>H.R. 647 — 116th Congress: Palliative Care and Hospice Education and Training Act.” www.GovTrack.us. 2019. March 7, 2019 </a:t>
            </a:r>
            <a:r>
              <a:rPr lang="en-US" dirty="0" smtClean="0">
                <a:hlinkClick r:id="rId2"/>
              </a:rPr>
              <a:t>https://www.govtrack.us/congress/bills/116/hr647</a:t>
            </a:r>
            <a:endParaRPr lang="en-US" dirty="0" smtClean="0"/>
          </a:p>
          <a:p>
            <a:pPr indent="0">
              <a:lnSpc>
                <a:spcPct val="200000"/>
              </a:lnSpc>
            </a:pPr>
            <a:endParaRPr lang="en-US" dirty="0"/>
          </a:p>
        </p:txBody>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xmlns=""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790</TotalTime>
  <Words>749</Words>
  <Application>Microsoft Office PowerPoint</Application>
  <PresentationFormat>Custom</PresentationFormat>
  <Paragraphs>51</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Gallery</vt:lpstr>
      <vt:lpstr>H.R. 647: Palliative Care And Hospice Education And Training Act Student’s Name HealthCare Policy Assignment NR451</vt:lpstr>
      <vt:lpstr>Bill summary</vt:lpstr>
      <vt:lpstr>Bill Impact on Professional Nursing Practice Standards </vt:lpstr>
      <vt:lpstr>Bill impact on my own nursing practice</vt:lpstr>
      <vt:lpstr>Communication about the Bill</vt:lpstr>
      <vt:lpstr>Bill Impact on the Community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dc:title>
  <cp:lastModifiedBy>Simon</cp:lastModifiedBy>
  <cp:revision>100</cp:revision>
  <dcterms:created xsi:type="dcterms:W3CDTF">2019-02-28T05:26:28Z</dcterms:created>
  <dcterms:modified xsi:type="dcterms:W3CDTF">2019-03-08T20:41:28Z</dcterms:modified>
</cp:coreProperties>
</file>